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6" r:id="rId4"/>
    <p:sldId id="257" r:id="rId5"/>
    <p:sldId id="270" r:id="rId6"/>
    <p:sldId id="272" r:id="rId7"/>
    <p:sldId id="258" r:id="rId8"/>
    <p:sldId id="271" r:id="rId9"/>
    <p:sldId id="261" r:id="rId10"/>
    <p:sldId id="262" r:id="rId11"/>
    <p:sldId id="269" r:id="rId12"/>
    <p:sldId id="268" r:id="rId13"/>
    <p:sldId id="264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do, Margarita - (acedom)" initials="AM-(" lastIdx="22" clrIdx="0">
    <p:extLst>
      <p:ext uri="{19B8F6BF-5375-455C-9EA6-DF929625EA0E}">
        <p15:presenceInfo xmlns:p15="http://schemas.microsoft.com/office/powerpoint/2012/main" userId="a68a87c8-6f43-42e2-a87f-2f037059ea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7" autoAdjust="0"/>
    <p:restoredTop sz="94660"/>
  </p:normalViewPr>
  <p:slideViewPr>
    <p:cSldViewPr snapToGrid="0">
      <p:cViewPr>
        <p:scale>
          <a:sx n="82" d="100"/>
          <a:sy n="82" d="100"/>
        </p:scale>
        <p:origin x="72" y="10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peeb\Downloads\TEP%20Water%20Type%20Experiment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peeb\Downloads\Lipid%20Extraction%20for%20Jessica%203-27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Process</a:t>
            </a:r>
            <a:r>
              <a:rPr lang="en-US" sz="2400" b="1" baseline="0"/>
              <a:t> Water Treatment by Microalgae</a:t>
            </a:r>
            <a:endParaRPr lang="en-US" sz="2400" b="1"/>
          </a:p>
        </c:rich>
      </c:tx>
      <c:layout>
        <c:manualLayout>
          <c:xMode val="edge"/>
          <c:yMode val="edge"/>
          <c:x val="0.22259536612624958"/>
          <c:y val="3.4208863915030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'[TEP Water Type Experiment (2).xlsx]OD Final'!$D$2:$F$2</c:f>
              <c:strCache>
                <c:ptCount val="1"/>
                <c:pt idx="0">
                  <c:v>Control 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Lit>
              <c:formatCode>General</c:formatCode>
              <c:ptCount val="8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3</c:v>
              </c:pt>
              <c:pt idx="4">
                <c:v>4</c:v>
              </c:pt>
              <c:pt idx="5">
                <c:v>5</c:v>
              </c:pt>
              <c:pt idx="6">
                <c:v>6</c:v>
              </c:pt>
              <c:pt idx="7">
                <c:v>7</c:v>
              </c:pt>
            </c:numLit>
          </c:xVal>
          <c:yVal>
            <c:numRef>
              <c:f>'[TEP Water Type Experiment (2).xlsx]OD Final'!$F$7,'[TEP Water Type Experiment (2).xlsx]OD Final'!$F$11,'[TEP Water Type Experiment (2).xlsx]OD Final'!$F$15,'[TEP Water Type Experiment (2).xlsx]OD Final'!$F$19,'[TEP Water Type Experiment (2).xlsx]OD Final'!$F$23,'[TEP Water Type Experiment (2).xlsx]OD Final'!$F$27,'[TEP Water Type Experiment (2).xlsx]OD Final'!$F$31</c:f>
              <c:numCache>
                <c:formatCode>0.000</c:formatCode>
                <c:ptCount val="7"/>
                <c:pt idx="0">
                  <c:v>0.10033333333333334</c:v>
                </c:pt>
                <c:pt idx="1">
                  <c:v>0.26933333333333337</c:v>
                </c:pt>
                <c:pt idx="2">
                  <c:v>0.42133333333333334</c:v>
                </c:pt>
                <c:pt idx="3">
                  <c:v>0.58333333333333337</c:v>
                </c:pt>
                <c:pt idx="4">
                  <c:v>0.69333333333333336</c:v>
                </c:pt>
                <c:pt idx="5">
                  <c:v>0.75333333333333341</c:v>
                </c:pt>
                <c:pt idx="6">
                  <c:v>0.91999999999999993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72C-4149-9947-1E04B34CFFDA}"/>
            </c:ext>
          </c:extLst>
        </c:ser>
        <c:ser>
          <c:idx val="1"/>
          <c:order val="1"/>
          <c:tx>
            <c:strRef>
              <c:f>'[TEP Water Type Experiment (2).xlsx]OD Final'!$G$2:$I$2</c:f>
              <c:strCache>
                <c:ptCount val="1"/>
                <c:pt idx="0">
                  <c:v>Tap water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Lit>
              <c:formatCode>General</c:formatCode>
              <c:ptCount val="8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3</c:v>
              </c:pt>
              <c:pt idx="4">
                <c:v>4</c:v>
              </c:pt>
              <c:pt idx="5">
                <c:v>5</c:v>
              </c:pt>
              <c:pt idx="6">
                <c:v>6</c:v>
              </c:pt>
              <c:pt idx="7">
                <c:v>7</c:v>
              </c:pt>
            </c:numLit>
          </c:xVal>
          <c:yVal>
            <c:numRef>
              <c:f>'[TEP Water Type Experiment (2).xlsx]OD Final'!$I$7,'[TEP Water Type Experiment (2).xlsx]OD Final'!$I$11,'[TEP Water Type Experiment (2).xlsx]OD Final'!$I$15,'[TEP Water Type Experiment (2).xlsx]OD Final'!$I$19,'[TEP Water Type Experiment (2).xlsx]OD Final'!$I$23,'[TEP Water Type Experiment (2).xlsx]OD Final'!$I$27,'[TEP Water Type Experiment (2).xlsx]OD Final'!$I$31</c:f>
              <c:numCache>
                <c:formatCode>0.000</c:formatCode>
                <c:ptCount val="7"/>
                <c:pt idx="0">
                  <c:v>0.11166666666666665</c:v>
                </c:pt>
                <c:pt idx="1">
                  <c:v>0.3133333333333333</c:v>
                </c:pt>
                <c:pt idx="2">
                  <c:v>0.89</c:v>
                </c:pt>
                <c:pt idx="3">
                  <c:v>3.2733333333333334</c:v>
                </c:pt>
                <c:pt idx="4">
                  <c:v>3.5333333333333332</c:v>
                </c:pt>
                <c:pt idx="5">
                  <c:v>4.3433333333333328</c:v>
                </c:pt>
                <c:pt idx="6">
                  <c:v>4.8899999999999997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72C-4149-9947-1E04B34CFFDA}"/>
            </c:ext>
          </c:extLst>
        </c:ser>
        <c:ser>
          <c:idx val="2"/>
          <c:order val="2"/>
          <c:tx>
            <c:strRef>
              <c:f>'[TEP Water Type Experiment (2).xlsx]OD Final'!$J$2:$L$2</c:f>
              <c:strCache>
                <c:ptCount val="1"/>
                <c:pt idx="0">
                  <c:v>Water Cooling tower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Lit>
              <c:formatCode>General</c:formatCode>
              <c:ptCount val="8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3</c:v>
              </c:pt>
              <c:pt idx="4">
                <c:v>4</c:v>
              </c:pt>
              <c:pt idx="5">
                <c:v>5</c:v>
              </c:pt>
              <c:pt idx="6">
                <c:v>6</c:v>
              </c:pt>
              <c:pt idx="7">
                <c:v>7</c:v>
              </c:pt>
            </c:numLit>
          </c:xVal>
          <c:yVal>
            <c:numRef>
              <c:f>'[TEP Water Type Experiment (2).xlsx]OD Final'!$L$7,'[TEP Water Type Experiment (2).xlsx]OD Final'!$L$11,'[TEP Water Type Experiment (2).xlsx]OD Final'!$L$15,'[TEP Water Type Experiment (2).xlsx]OD Final'!$L$19,'[TEP Water Type Experiment (2).xlsx]OD Final'!$L$23,'[TEP Water Type Experiment (2).xlsx]OD Final'!$L$27,'[TEP Water Type Experiment (2).xlsx]OD Final'!$L$31</c:f>
              <c:numCache>
                <c:formatCode>0.000</c:formatCode>
                <c:ptCount val="7"/>
                <c:pt idx="0">
                  <c:v>0.112</c:v>
                </c:pt>
                <c:pt idx="1">
                  <c:v>0.3036666666666667</c:v>
                </c:pt>
                <c:pt idx="2">
                  <c:v>0.76600000000000001</c:v>
                </c:pt>
                <c:pt idx="3">
                  <c:v>2.6833333333333336</c:v>
                </c:pt>
                <c:pt idx="4">
                  <c:v>3.7566666666666664</c:v>
                </c:pt>
                <c:pt idx="5">
                  <c:v>4.57</c:v>
                </c:pt>
                <c:pt idx="6">
                  <c:v>5.4349999999999996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72C-4149-9947-1E04B34CFFDA}"/>
            </c:ext>
          </c:extLst>
        </c:ser>
        <c:ser>
          <c:idx val="3"/>
          <c:order val="3"/>
          <c:tx>
            <c:strRef>
              <c:f>'[TEP Water Type Experiment (2).xlsx]OD Final'!$M$2:$O$2</c:f>
              <c:strCache>
                <c:ptCount val="1"/>
                <c:pt idx="0">
                  <c:v>Makeup Water</c:v>
                </c:pt>
              </c:strCache>
            </c:strRef>
          </c:tx>
          <c:spPr>
            <a:ln w="381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Lit>
              <c:formatCode>General</c:formatCode>
              <c:ptCount val="8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3</c:v>
              </c:pt>
              <c:pt idx="4">
                <c:v>4</c:v>
              </c:pt>
              <c:pt idx="5">
                <c:v>5</c:v>
              </c:pt>
              <c:pt idx="6">
                <c:v>6</c:v>
              </c:pt>
              <c:pt idx="7">
                <c:v>7</c:v>
              </c:pt>
            </c:numLit>
          </c:xVal>
          <c:yVal>
            <c:numRef>
              <c:f>'[TEP Water Type Experiment (2).xlsx]OD Final'!$O$7,'[TEP Water Type Experiment (2).xlsx]OD Final'!$O$11,'[TEP Water Type Experiment (2).xlsx]OD Final'!$O$15,'[TEP Water Type Experiment (2).xlsx]OD Final'!$O$19,'[TEP Water Type Experiment (2).xlsx]OD Final'!$O$23,'[TEP Water Type Experiment (2).xlsx]OD Final'!$O$27,'[TEP Water Type Experiment (2).xlsx]OD Final'!$O$31</c:f>
              <c:numCache>
                <c:formatCode>0.000</c:formatCode>
                <c:ptCount val="7"/>
                <c:pt idx="0">
                  <c:v>0.11066666666666668</c:v>
                </c:pt>
                <c:pt idx="1">
                  <c:v>0.30099999999999999</c:v>
                </c:pt>
                <c:pt idx="2">
                  <c:v>0.80733333333333335</c:v>
                </c:pt>
                <c:pt idx="3">
                  <c:v>3.1133333333333333</c:v>
                </c:pt>
                <c:pt idx="4">
                  <c:v>3.023333333333333</c:v>
                </c:pt>
                <c:pt idx="5">
                  <c:v>4.1500000000000004</c:v>
                </c:pt>
                <c:pt idx="6">
                  <c:v>4.1800000000000006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72C-4149-9947-1E04B34CF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0453712"/>
        <c:axId val="939842784"/>
      </c:scatterChart>
      <c:valAx>
        <c:axId val="940453712"/>
        <c:scaling>
          <c:orientation val="minMax"/>
          <c:max val="6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Cultivation time</a:t>
                </a:r>
                <a:r>
                  <a:rPr lang="en-US" sz="1800" b="1" baseline="0"/>
                  <a:t> (days)</a:t>
                </a:r>
                <a:endParaRPr lang="en-US" sz="1800" b="1"/>
              </a:p>
            </c:rich>
          </c:tx>
          <c:layout>
            <c:manualLayout>
              <c:xMode val="edge"/>
              <c:yMode val="edge"/>
              <c:x val="0.38228226285759348"/>
              <c:y val="0.939156820163997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9842784"/>
        <c:crosses val="autoZero"/>
        <c:crossBetween val="midCat"/>
      </c:valAx>
      <c:valAx>
        <c:axId val="939842784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/>
                  <a:t>Optical</a:t>
                </a:r>
                <a:r>
                  <a:rPr lang="en-US" sz="1800" b="1" baseline="0"/>
                  <a:t> Density</a:t>
                </a:r>
                <a:r>
                  <a:rPr lang="en-US" sz="1800" b="1"/>
                  <a:t> (750 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0453712"/>
        <c:crosses val="autoZero"/>
        <c:crossBetween val="midCat"/>
      </c:valAx>
      <c:spPr>
        <a:noFill/>
        <a:ln w="12700">
          <a:solidFill>
            <a:schemeClr val="bg1">
              <a:lumMod val="50000"/>
            </a:schemeClr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Average</a:t>
            </a:r>
            <a:r>
              <a:rPr lang="en-US" sz="2400" b="1" baseline="0"/>
              <a:t> Lipid Content</a:t>
            </a:r>
            <a:endParaRPr lang="en-US" sz="2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'[Lipid Extraction for Jessica 3-27.xlsx]3-2'!$B$30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'[Lipid Extraction for Jessica 3-27.xlsx]3-2'!$C$30</c:f>
              <c:numCache>
                <c:formatCode>0.000</c:formatCode>
                <c:ptCount val="1"/>
                <c:pt idx="0">
                  <c:v>16.867469879513003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1F-4FC9-895F-EDBB350224C1}"/>
            </c:ext>
          </c:extLst>
        </c:ser>
        <c:ser>
          <c:idx val="1"/>
          <c:order val="1"/>
          <c:tx>
            <c:strRef>
              <c:f>'[Lipid Extraction for Jessica 3-27.xlsx]3-2'!$B$31</c:f>
              <c:strCache>
                <c:ptCount val="1"/>
                <c:pt idx="0">
                  <c:v>Tap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'[Lipid Extraction for Jessica 3-27.xlsx]3-2'!$C$31</c:f>
              <c:numCache>
                <c:formatCode>General</c:formatCode>
                <c:ptCount val="1"/>
                <c:pt idx="0">
                  <c:v>13.637214643463327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1F-4FC9-895F-EDBB350224C1}"/>
            </c:ext>
          </c:extLst>
        </c:ser>
        <c:ser>
          <c:idx val="2"/>
          <c:order val="2"/>
          <c:tx>
            <c:strRef>
              <c:f>'[Lipid Extraction for Jessica 3-27.xlsx]3-2'!$B$32</c:f>
              <c:strCache>
                <c:ptCount val="1"/>
                <c:pt idx="0">
                  <c:v>Recycled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'[Lipid Extraction for Jessica 3-27.xlsx]3-2'!$C$32</c:f>
              <c:numCache>
                <c:formatCode>General</c:formatCode>
                <c:ptCount val="1"/>
                <c:pt idx="0">
                  <c:v>13.996681208368672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1F-4FC9-895F-EDBB350224C1}"/>
            </c:ext>
          </c:extLst>
        </c:ser>
        <c:ser>
          <c:idx val="3"/>
          <c:order val="3"/>
          <c:tx>
            <c:strRef>
              <c:f>'[Lipid Extraction for Jessica 3-27.xlsx]3-2'!$B$33</c:f>
              <c:strCache>
                <c:ptCount val="1"/>
                <c:pt idx="0">
                  <c:v>Water Tower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'[Lipid Extraction for Jessica 3-27.xlsx]3-2'!$C$33</c:f>
              <c:numCache>
                <c:formatCode>General</c:formatCode>
                <c:ptCount val="1"/>
                <c:pt idx="0">
                  <c:v>6.7365831952570225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1F-4FC9-895F-EDBB35022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288840"/>
        <c:axId val="674194032"/>
      </c:barChart>
      <c:catAx>
        <c:axId val="11628884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Types</a:t>
                </a:r>
                <a:r>
                  <a:rPr lang="en-US" sz="2000" b="1" baseline="0"/>
                  <a:t> of Water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0.49654592567058187"/>
              <c:y val="0.946011812016002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674194032"/>
        <c:crosses val="autoZero"/>
        <c:auto val="1"/>
        <c:lblAlgn val="ctr"/>
        <c:lblOffset val="100"/>
        <c:noMultiLvlLbl val="0"/>
      </c:catAx>
      <c:valAx>
        <c:axId val="67419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Lipid</a:t>
                </a:r>
                <a:r>
                  <a:rPr lang="en-US" sz="2000" b="1" baseline="0"/>
                  <a:t> Content (%)</a:t>
                </a:r>
                <a:endParaRPr lang="en-US" sz="20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288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94561606549885"/>
          <c:y val="0.89081882489968678"/>
          <c:w val="0.4826955738758329"/>
          <c:h val="5.37621643361711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5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2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0586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8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415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8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9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4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9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8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47107-0E7F-4E94-85FB-CFCBE24E7B82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DB870A-6256-4E91-99D7-099901607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9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300E-E4CC-47E4-9CF5-CCAE9678F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493271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Coupling of Two Processes to Create Algae Biofuel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6A618-F7EF-4466-871F-EA564F77B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271160"/>
            <a:ext cx="7766936" cy="2332494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By: Jessica Peebles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Mentor: Dr. Kimberly Ogden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Department of Chemical and Environmental Engineering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Saturday, April 14th, 2016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Arizona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CF652-1105-47F4-AA7C-C361F873A0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71518" y="5456944"/>
            <a:ext cx="1520482" cy="1290493"/>
          </a:xfrm>
          <a:prstGeom prst="rect">
            <a:avLst/>
          </a:prstGeom>
        </p:spPr>
      </p:pic>
      <p:pic>
        <p:nvPicPr>
          <p:cNvPr id="5" name="Picture 6" descr="nasa-logo">
            <a:extLst>
              <a:ext uri="{FF2B5EF4-FFF2-40B4-BE49-F238E27FC236}">
                <a16:creationId xmlns:a16="http://schemas.microsoft.com/office/drawing/2014/main" id="{9F144D14-56EE-44D4-95FC-801CFE7E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406" y="5561718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ZSGC_sunset">
            <a:extLst>
              <a:ext uri="{FF2B5EF4-FFF2-40B4-BE49-F238E27FC236}">
                <a16:creationId xmlns:a16="http://schemas.microsoft.com/office/drawing/2014/main" id="{CAF1DB6E-9B7A-4800-AB1D-10E408FE7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27290B-5500-4D1F-A5E7-68097AEB2FD2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1/13</a:t>
            </a:r>
          </a:p>
        </p:txBody>
      </p:sp>
    </p:spTree>
    <p:extLst>
      <p:ext uri="{BB962C8B-B14F-4D97-AF65-F5344CB8AC3E}">
        <p14:creationId xmlns:p14="http://schemas.microsoft.com/office/powerpoint/2010/main" val="169724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1AA0D-64B8-45B8-A554-34179926B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709" y="5787876"/>
            <a:ext cx="8596668" cy="38807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Cooling Tower Water produced the best growth rate results</a:t>
            </a:r>
          </a:p>
        </p:txBody>
      </p:sp>
      <p:pic>
        <p:nvPicPr>
          <p:cNvPr id="5" name="Picture 4" descr="AZSGC_sunset">
            <a:extLst>
              <a:ext uri="{FF2B5EF4-FFF2-40B4-BE49-F238E27FC236}">
                <a16:creationId xmlns:a16="http://schemas.microsoft.com/office/drawing/2014/main" id="{A76934B1-9BB1-4577-8F5A-9E5DC59B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324694"/>
              </p:ext>
            </p:extLst>
          </p:nvPr>
        </p:nvGraphicFramePr>
        <p:xfrm>
          <a:off x="696546" y="342902"/>
          <a:ext cx="9376141" cy="5593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C342C5F-ADA7-4725-8158-7319C3D46151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9/13</a:t>
            </a:r>
          </a:p>
        </p:txBody>
      </p:sp>
    </p:spTree>
    <p:extLst>
      <p:ext uri="{BB962C8B-B14F-4D97-AF65-F5344CB8AC3E}">
        <p14:creationId xmlns:p14="http://schemas.microsoft.com/office/powerpoint/2010/main" val="3693054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EBDFDC58-4485-4D77-89A8-EAC2D7E5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871A6B2-3940-4C37-990B-88FC44084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950160"/>
              </p:ext>
            </p:extLst>
          </p:nvPr>
        </p:nvGraphicFramePr>
        <p:xfrm>
          <a:off x="858100" y="370718"/>
          <a:ext cx="9091582" cy="6339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F1BA69A-AA4A-43CF-BD25-DD58482D5A28}"/>
              </a:ext>
            </a:extLst>
          </p:cNvPr>
          <p:cNvSpPr txBox="1"/>
          <p:nvPr/>
        </p:nvSpPr>
        <p:spPr>
          <a:xfrm>
            <a:off x="11420475" y="0"/>
            <a:ext cx="81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10/13</a:t>
            </a:r>
          </a:p>
        </p:txBody>
      </p:sp>
    </p:spTree>
    <p:extLst>
      <p:ext uri="{BB962C8B-B14F-4D97-AF65-F5344CB8AC3E}">
        <p14:creationId xmlns:p14="http://schemas.microsoft.com/office/powerpoint/2010/main" val="30901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1F2E-9E4A-4217-A005-BFA40C6FE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41616-84BA-40F8-8624-9E56F2DB8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425243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Cooling Tower Water produced the best growth rate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control produced the highest lipid content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step would be to take it out of the lab and pilot scale the experiment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Future research: water analysis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Other possible uses: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Space operations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Utilized in other types of power plants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Fuel for jets, cars, and other transportation vehicles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Inks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Livestock feed</a:t>
            </a:r>
          </a:p>
          <a:p>
            <a:endParaRPr lang="en-US" dirty="0"/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77DF17E8-46E5-40DA-A4D6-AACAE6152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building, indoor, wall, person&#10;&#10;Description generated with very high confidence">
            <a:extLst>
              <a:ext uri="{FF2B5EF4-FFF2-40B4-BE49-F238E27FC236}">
                <a16:creationId xmlns:a16="http://schemas.microsoft.com/office/drawing/2014/main" id="{1733B9E3-2988-4E1C-83A5-F15D15E65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"/>
          <a:stretch/>
        </p:blipFill>
        <p:spPr>
          <a:xfrm rot="5400000">
            <a:off x="8360888" y="3069723"/>
            <a:ext cx="4374268" cy="3102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C363F8-753B-49EA-916B-E0123D1AF52C}"/>
              </a:ext>
            </a:extLst>
          </p:cNvPr>
          <p:cNvSpPr txBox="1"/>
          <p:nvPr/>
        </p:nvSpPr>
        <p:spPr>
          <a:xfrm>
            <a:off x="11363325" y="0"/>
            <a:ext cx="87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11/13</a:t>
            </a:r>
          </a:p>
        </p:txBody>
      </p:sp>
    </p:spTree>
    <p:extLst>
      <p:ext uri="{BB962C8B-B14F-4D97-AF65-F5344CB8AC3E}">
        <p14:creationId xmlns:p14="http://schemas.microsoft.com/office/powerpoint/2010/main" val="11525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oung girl wearing a hat and smiling at the camera&#10;&#10;Description generated with very high confidence">
            <a:extLst>
              <a:ext uri="{FF2B5EF4-FFF2-40B4-BE49-F238E27FC236}">
                <a16:creationId xmlns:a16="http://schemas.microsoft.com/office/drawing/2014/main" id="{5DA350B7-740D-44E7-A8A4-9565C8668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8" y="1991879"/>
            <a:ext cx="5613246" cy="2848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1EF84-DB86-46A3-82E2-0DE17B5F0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Special 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E75B4-FCAC-4BB8-8A1D-52AB3BD3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039" y="2160589"/>
            <a:ext cx="2927185" cy="388077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Margarita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Acedo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Dr. Kimberly Ogden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Esteban Jimenez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Leah Kaplan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NASA Space Grant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University of Arizona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Algae</a:t>
            </a:r>
          </a:p>
        </p:txBody>
      </p:sp>
      <p:pic>
        <p:nvPicPr>
          <p:cNvPr id="6" name="Picture 5" descr="AZSGC_sunset">
            <a:extLst>
              <a:ext uri="{FF2B5EF4-FFF2-40B4-BE49-F238E27FC236}">
                <a16:creationId xmlns:a16="http://schemas.microsoft.com/office/drawing/2014/main" id="{3160B569-B120-4145-9883-B353D38B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9E6CA-5CDA-4F19-B684-9D078C43FEE5}"/>
              </a:ext>
            </a:extLst>
          </p:cNvPr>
          <p:cNvSpPr txBox="1"/>
          <p:nvPr/>
        </p:nvSpPr>
        <p:spPr>
          <a:xfrm>
            <a:off x="11396663" y="0"/>
            <a:ext cx="83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12/13</a:t>
            </a:r>
          </a:p>
        </p:txBody>
      </p:sp>
    </p:spTree>
    <p:extLst>
      <p:ext uri="{BB962C8B-B14F-4D97-AF65-F5344CB8AC3E}">
        <p14:creationId xmlns:p14="http://schemas.microsoft.com/office/powerpoint/2010/main" val="2668943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7FC81-BE90-4201-81E2-2F0E064F9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512" y="145344"/>
            <a:ext cx="10515600" cy="12677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7B68E4C9-2EAA-4259-86D3-971AA2C9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nasa-logo">
            <a:extLst>
              <a:ext uri="{FF2B5EF4-FFF2-40B4-BE49-F238E27FC236}">
                <a16:creationId xmlns:a16="http://schemas.microsoft.com/office/drawing/2014/main" id="{27ED3EEA-F0F7-49B8-B79E-A078DE7A1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43" y="5707127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CAAA5-E266-47A0-B9BA-4B66BB9623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71518" y="5456944"/>
            <a:ext cx="1520482" cy="1290493"/>
          </a:xfrm>
          <a:prstGeom prst="rect">
            <a:avLst/>
          </a:prstGeom>
        </p:spPr>
      </p:pic>
      <p:pic>
        <p:nvPicPr>
          <p:cNvPr id="7" name="Picture 6" descr="A picture containing sky, outdoor, ground, building&#10;&#10;Description generated with very high confidence">
            <a:extLst>
              <a:ext uri="{FF2B5EF4-FFF2-40B4-BE49-F238E27FC236}">
                <a16:creationId xmlns:a16="http://schemas.microsoft.com/office/drawing/2014/main" id="{07DDD615-04B6-494C-9DFA-3220B1FD4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4"/>
          <a:stretch/>
        </p:blipFill>
        <p:spPr>
          <a:xfrm>
            <a:off x="1452258" y="1284584"/>
            <a:ext cx="9004219" cy="434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039A99-BD42-4938-8377-3DF53EC5B73F}"/>
              </a:ext>
            </a:extLst>
          </p:cNvPr>
          <p:cNvSpPr txBox="1"/>
          <p:nvPr/>
        </p:nvSpPr>
        <p:spPr>
          <a:xfrm>
            <a:off x="11444288" y="0"/>
            <a:ext cx="79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13/13</a:t>
            </a:r>
          </a:p>
        </p:txBody>
      </p:sp>
    </p:spTree>
    <p:extLst>
      <p:ext uri="{BB962C8B-B14F-4D97-AF65-F5344CB8AC3E}">
        <p14:creationId xmlns:p14="http://schemas.microsoft.com/office/powerpoint/2010/main" val="96918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2662-4F30-4E2C-8747-5C6E66D2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Improvements to 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8A8CA-7B1A-4692-966F-72E03EF80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9540"/>
            <a:ext cx="8596668" cy="3880773"/>
          </a:xfrm>
        </p:spPr>
        <p:txBody>
          <a:bodyPr>
            <a:noAutofit/>
          </a:bodyPr>
          <a:lstStyle/>
          <a:p>
            <a:r>
              <a:rPr lang="en-US" sz="2200" dirty="0"/>
              <a:t>One solution to two environmental problems:</a:t>
            </a:r>
          </a:p>
          <a:p>
            <a:pPr lvl="1"/>
            <a:r>
              <a:rPr lang="en-US" sz="2200" dirty="0"/>
              <a:t>Reduces greenhouse gas emissions</a:t>
            </a:r>
          </a:p>
          <a:p>
            <a:pPr lvl="1"/>
            <a:r>
              <a:rPr lang="en-US" sz="2200" dirty="0"/>
              <a:t>Offers a viable alternative fuel</a:t>
            </a:r>
          </a:p>
          <a:p>
            <a:pPr lvl="2"/>
            <a:r>
              <a:rPr lang="en-US" sz="2200" dirty="0"/>
              <a:t>Does not utilize corn feedstock needed for human dietary consumption</a:t>
            </a:r>
          </a:p>
          <a:p>
            <a:pPr lvl="2"/>
            <a:r>
              <a:rPr lang="en-US" sz="2200" dirty="0"/>
              <a:t>Cleaner fuel than petroleum/gasoline</a:t>
            </a:r>
          </a:p>
          <a:p>
            <a:pPr lvl="2"/>
            <a:r>
              <a:rPr lang="en-US" sz="2200" dirty="0"/>
              <a:t>Does not require deforestation like biofuel from wood biomass </a:t>
            </a:r>
          </a:p>
          <a:p>
            <a:pPr lvl="1"/>
            <a:r>
              <a:rPr lang="en-US" sz="2200" dirty="0"/>
              <a:t>Solves the water consumption issue</a:t>
            </a:r>
          </a:p>
          <a:p>
            <a:pPr lvl="2"/>
            <a:r>
              <a:rPr lang="en-US" sz="2200" dirty="0"/>
              <a:t>Power plant process water must be treated prior to disposal</a:t>
            </a:r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A582318B-6F86-4586-B044-F2A79E12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06613-E002-429C-8203-40F05CDB1AB4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2/13</a:t>
            </a:r>
          </a:p>
        </p:txBody>
      </p:sp>
    </p:spTree>
    <p:extLst>
      <p:ext uri="{BB962C8B-B14F-4D97-AF65-F5344CB8AC3E}">
        <p14:creationId xmlns:p14="http://schemas.microsoft.com/office/powerpoint/2010/main" val="1247936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09316A9-990D-4EC3-A671-70EE5C1493A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3E8462A-FEBA-4848-81CC-3F8DA3E477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09F83F-40FE-4DB3-84CC-09FB3340D06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1" name="Straight Connector 2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941F9B1-B01B-4A84-89D9-B169AEB4E4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ED625-AB4E-4A10-81C4-064E7DC38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4" r="2820" b="4490"/>
          <a:stretch/>
        </p:blipFill>
        <p:spPr>
          <a:xfrm>
            <a:off x="2347477" y="480060"/>
            <a:ext cx="7932317" cy="5830253"/>
          </a:xfrm>
          <a:prstGeom prst="rect">
            <a:avLst/>
          </a:prstGeom>
        </p:spPr>
      </p:pic>
      <p:pic>
        <p:nvPicPr>
          <p:cNvPr id="32" name="Picture 31" descr="AZSGC_sunset">
            <a:extLst>
              <a:ext uri="{FF2B5EF4-FFF2-40B4-BE49-F238E27FC236}">
                <a16:creationId xmlns:a16="http://schemas.microsoft.com/office/drawing/2014/main" id="{963B0B41-BCEC-44B2-91C7-EC8D67B4F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C07FF3A-BAE3-4852-9BEB-ABC52F5B1551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3/13</a:t>
            </a:r>
          </a:p>
        </p:txBody>
      </p:sp>
    </p:spTree>
    <p:extLst>
      <p:ext uri="{BB962C8B-B14F-4D97-AF65-F5344CB8AC3E}">
        <p14:creationId xmlns:p14="http://schemas.microsoft.com/office/powerpoint/2010/main" val="372665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7207-FABC-422F-9AFC-377AA0F0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6427"/>
            <a:ext cx="8596668" cy="1320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 1: Mitigation of CO2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38F90-3458-4415-A8A5-028C931E5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rmAutofit/>
          </a:bodyPr>
          <a:lstStyle/>
          <a:p>
            <a:r>
              <a:rPr lang="en-US" sz="2200" dirty="0"/>
              <a:t>The algae recycle the CO2 normally emitted into the atmosphere (flue gas), and feeds on it to create biomass</a:t>
            </a:r>
          </a:p>
          <a:p>
            <a:r>
              <a:rPr lang="en-US" sz="2200" dirty="0"/>
              <a:t>The lipids created by the algae are valuable for a efficient burning biodiesel</a:t>
            </a:r>
          </a:p>
          <a:p>
            <a:r>
              <a:rPr lang="en-US" sz="2200" dirty="0"/>
              <a:t>The CO2 also controls the pH of the algae’s growth environment</a:t>
            </a:r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1838A416-C1BA-4EDC-9E3E-CB12E7C8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close up of a wave&#10;&#10;Description generated with high confidence">
            <a:extLst>
              <a:ext uri="{FF2B5EF4-FFF2-40B4-BE49-F238E27FC236}">
                <a16:creationId xmlns:a16="http://schemas.microsoft.com/office/drawing/2014/main" id="{84627532-AA25-4C90-8627-70837BF66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6442" y="3717337"/>
            <a:ext cx="3488536" cy="2616402"/>
          </a:xfrm>
          <a:prstGeom prst="rect">
            <a:avLst/>
          </a:prstGeom>
        </p:spPr>
      </p:pic>
      <p:pic>
        <p:nvPicPr>
          <p:cNvPr id="9" name="Picture 8" descr="A tall building in a city&#10;&#10;Description generated with very high confidence">
            <a:extLst>
              <a:ext uri="{FF2B5EF4-FFF2-40B4-BE49-F238E27FC236}">
                <a16:creationId xmlns:a16="http://schemas.microsoft.com/office/drawing/2014/main" id="{1644E85D-7DF2-40BA-AF4A-C5382D5B8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6" y="3253582"/>
            <a:ext cx="4449915" cy="3516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54391A-AE03-4F62-BBA2-EF1CA81790BB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4/13</a:t>
            </a:r>
          </a:p>
        </p:txBody>
      </p:sp>
    </p:spTree>
    <p:extLst>
      <p:ext uri="{BB962C8B-B14F-4D97-AF65-F5344CB8AC3E}">
        <p14:creationId xmlns:p14="http://schemas.microsoft.com/office/powerpoint/2010/main" val="251577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E88E51D-5E17-4700-888C-A952E5806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21" y="637872"/>
            <a:ext cx="9303757" cy="55822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B459E71-19DD-4F69-B6F5-62B0345A2D15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6/13</a:t>
            </a:r>
          </a:p>
        </p:txBody>
      </p:sp>
      <p:pic>
        <p:nvPicPr>
          <p:cNvPr id="35" name="Picture 34" descr="AZSGC_sunset">
            <a:extLst>
              <a:ext uri="{FF2B5EF4-FFF2-40B4-BE49-F238E27FC236}">
                <a16:creationId xmlns:a16="http://schemas.microsoft.com/office/drawing/2014/main" id="{7CF0B64C-DE64-4772-B9F1-C3386190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2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748EF-4CA6-804A-8567-21F6FF22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E25BE1-FA8F-644C-94E1-169DFED91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2205" y="1224102"/>
            <a:ext cx="5506198" cy="4129648"/>
          </a:xfrm>
        </p:spPr>
      </p:pic>
    </p:spTree>
    <p:extLst>
      <p:ext uri="{BB962C8B-B14F-4D97-AF65-F5344CB8AC3E}">
        <p14:creationId xmlns:p14="http://schemas.microsoft.com/office/powerpoint/2010/main" val="293378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AE55-275E-4F29-B245-876D0B43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4416"/>
            <a:ext cx="8596668" cy="1320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 2: Utilizing power plant wastewater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288DC-299D-4879-89B5-152D08544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5216"/>
            <a:ext cx="8596668" cy="3880773"/>
          </a:xfrm>
        </p:spPr>
        <p:txBody>
          <a:bodyPr/>
          <a:lstStyle/>
          <a:p>
            <a:r>
              <a:rPr lang="en-US" sz="2200" dirty="0"/>
              <a:t>Another use for algae is to treat wastewater</a:t>
            </a:r>
          </a:p>
          <a:p>
            <a:r>
              <a:rPr lang="en-US" sz="2200" dirty="0"/>
              <a:t>Objective: analyze the growth rate of algae in different types of water</a:t>
            </a:r>
          </a:p>
          <a:p>
            <a:r>
              <a:rPr lang="en-US" sz="2200" dirty="0"/>
              <a:t>Samples taken from sites around the power plant:</a:t>
            </a:r>
          </a:p>
          <a:p>
            <a:pPr lvl="1"/>
            <a:r>
              <a:rPr lang="en-US" sz="2200" dirty="0"/>
              <a:t>Cooling Tower water</a:t>
            </a:r>
          </a:p>
          <a:p>
            <a:pPr lvl="1"/>
            <a:r>
              <a:rPr lang="en-US" sz="2200" dirty="0"/>
              <a:t>Makeup/recycle water </a:t>
            </a:r>
          </a:p>
          <a:p>
            <a:pPr lvl="1"/>
            <a:r>
              <a:rPr lang="en-US" sz="2200" dirty="0"/>
              <a:t>Tap water</a:t>
            </a:r>
          </a:p>
          <a:p>
            <a:pPr lvl="1"/>
            <a:r>
              <a:rPr lang="en-US" sz="2200" dirty="0"/>
              <a:t>Control (Distilled Water)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 descr="AZSGC_sunset">
            <a:extLst>
              <a:ext uri="{FF2B5EF4-FFF2-40B4-BE49-F238E27FC236}">
                <a16:creationId xmlns:a16="http://schemas.microsoft.com/office/drawing/2014/main" id="{622CBEA9-7BCD-48DA-9553-57BF22E5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indoor, wall, wine, table&#10;&#10;Description generated with high confidence">
            <a:extLst>
              <a:ext uri="{FF2B5EF4-FFF2-40B4-BE49-F238E27FC236}">
                <a16:creationId xmlns:a16="http://schemas.microsoft.com/office/drawing/2014/main" id="{39AD64BE-D840-49B0-85E7-B495D9442A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4374"/>
          <a:stretch/>
        </p:blipFill>
        <p:spPr>
          <a:xfrm>
            <a:off x="4799144" y="3429000"/>
            <a:ext cx="6512747" cy="3296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6C070-0141-4BA6-8729-5DDFF6E0D1F7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5/13</a:t>
            </a:r>
          </a:p>
        </p:txBody>
      </p:sp>
    </p:spTree>
    <p:extLst>
      <p:ext uri="{BB962C8B-B14F-4D97-AF65-F5344CB8AC3E}">
        <p14:creationId xmlns:p14="http://schemas.microsoft.com/office/powerpoint/2010/main" val="294248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&#10;&#10;Description generated with very high confidence">
            <a:extLst>
              <a:ext uri="{FF2B5EF4-FFF2-40B4-BE49-F238E27FC236}">
                <a16:creationId xmlns:a16="http://schemas.microsoft.com/office/drawing/2014/main" id="{6D7D1F2B-2194-4BBC-BE66-CD5222086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2863453"/>
            <a:ext cx="4729161" cy="3546871"/>
          </a:xfrm>
          <a:prstGeom prst="rect">
            <a:avLst/>
          </a:prstGeom>
        </p:spPr>
      </p:pic>
      <p:pic>
        <p:nvPicPr>
          <p:cNvPr id="6" name="Picture 5" descr="A picture containing sky, outdoor, ground, building&#10;&#10;Description generated with very high confidence">
            <a:extLst>
              <a:ext uri="{FF2B5EF4-FFF2-40B4-BE49-F238E27FC236}">
                <a16:creationId xmlns:a16="http://schemas.microsoft.com/office/drawing/2014/main" id="{13BB659F-6982-495C-9D1A-C4CEAAB70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8" y="312853"/>
            <a:ext cx="6367372" cy="4775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C0EDC5-F59C-4902-928C-560656278489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7/13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A171E-4117-4896-A83A-E2D9F93F1F21}"/>
              </a:ext>
            </a:extLst>
          </p:cNvPr>
          <p:cNvSpPr txBox="1"/>
          <p:nvPr/>
        </p:nvSpPr>
        <p:spPr>
          <a:xfrm>
            <a:off x="2422868" y="5226111"/>
            <a:ext cx="2900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Overall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B35CED-6858-4802-9F5D-7D4A3E6A20FA}"/>
              </a:ext>
            </a:extLst>
          </p:cNvPr>
          <p:cNvSpPr txBox="1"/>
          <p:nvPr/>
        </p:nvSpPr>
        <p:spPr>
          <a:xfrm>
            <a:off x="7029450" y="2359483"/>
            <a:ext cx="3057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Water Cooling Tower</a:t>
            </a:r>
          </a:p>
        </p:txBody>
      </p:sp>
      <p:pic>
        <p:nvPicPr>
          <p:cNvPr id="8" name="Picture 7" descr="AZSGC_sunset">
            <a:extLst>
              <a:ext uri="{FF2B5EF4-FFF2-40B4-BE49-F238E27FC236}">
                <a16:creationId xmlns:a16="http://schemas.microsoft.com/office/drawing/2014/main" id="{39029EB9-F091-489A-A6E8-F19D6245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92925" y="5456944"/>
            <a:ext cx="765175" cy="1312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4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2FF8-71D3-4327-945C-7BC1251A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 of the Biomass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E7AF9-20F1-4D4A-9212-D1BDCF609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Optical Density (OD)</a:t>
            </a:r>
          </a:p>
          <a:p>
            <a:pPr lvl="1"/>
            <a:r>
              <a:rPr lang="en-US" dirty="0"/>
              <a:t>Measured daily at about the same time with an Infrared Spectrometer to show the algae growth rate in the raceway</a:t>
            </a:r>
          </a:p>
          <a:p>
            <a:r>
              <a:rPr lang="en-US" dirty="0"/>
              <a:t>Transesterification reaction</a:t>
            </a:r>
          </a:p>
          <a:p>
            <a:r>
              <a:rPr lang="en-US" dirty="0"/>
              <a:t>Ash Free Dry Weight</a:t>
            </a:r>
          </a:p>
          <a:p>
            <a:pPr lvl="1"/>
            <a:r>
              <a:rPr lang="en-US" dirty="0"/>
              <a:t>Measurement of the organic material, determines percent of OD contributed to the algae versus water</a:t>
            </a:r>
          </a:p>
          <a:p>
            <a:r>
              <a:rPr lang="en-US" dirty="0"/>
              <a:t>Lipid extraction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 by GC-MS/FID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E45D5-4C79-49A4-B152-0646718453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1014" y="1270000"/>
            <a:ext cx="7109979" cy="1372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9550CA-C2BE-474B-BD19-724359B38E09}"/>
              </a:ext>
            </a:extLst>
          </p:cNvPr>
          <p:cNvSpPr txBox="1"/>
          <p:nvPr/>
        </p:nvSpPr>
        <p:spPr>
          <a:xfrm>
            <a:off x="11525250" y="0"/>
            <a:ext cx="70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8/13</a:t>
            </a:r>
          </a:p>
        </p:txBody>
      </p:sp>
    </p:spTree>
    <p:extLst>
      <p:ext uri="{BB962C8B-B14F-4D97-AF65-F5344CB8AC3E}">
        <p14:creationId xmlns:p14="http://schemas.microsoft.com/office/powerpoint/2010/main" val="39962338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8635</TotalTime>
  <Words>395</Words>
  <Application>Microsoft Office PowerPoint</Application>
  <PresentationFormat>Widescreen</PresentationFormat>
  <Paragraphs>78</Paragraphs>
  <Slides>14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The Coupling of Two Processes to Create Algae Biofuel</vt:lpstr>
      <vt:lpstr>Improvements to the environment</vt:lpstr>
      <vt:lpstr>PowerPoint Presentation</vt:lpstr>
      <vt:lpstr>Process 1: Mitigation of CO2</vt:lpstr>
      <vt:lpstr>PowerPoint Presentation</vt:lpstr>
      <vt:lpstr>PowerPoint Presentation</vt:lpstr>
      <vt:lpstr>Process 2: Utilizing power plant wastewater</vt:lpstr>
      <vt:lpstr>PowerPoint Presentation</vt:lpstr>
      <vt:lpstr>Analysis of the Biomass</vt:lpstr>
      <vt:lpstr>PowerPoint Presentation</vt:lpstr>
      <vt:lpstr>PowerPoint Presentation</vt:lpstr>
      <vt:lpstr>Conclusion and Future Prospects</vt:lpstr>
      <vt:lpstr>Special Thanks to: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Coupling of Two Processes to Create Algae Biofuel</dc:title>
  <dc:creator>Peebles, Jessica Lynn - (jessicapeebles)</dc:creator>
  <cp:lastModifiedBy>Jessica Peebles</cp:lastModifiedBy>
  <cp:revision>21</cp:revision>
  <dcterms:created xsi:type="dcterms:W3CDTF">2018-03-20T06:52:21Z</dcterms:created>
  <dcterms:modified xsi:type="dcterms:W3CDTF">2018-03-31T06:15:56Z</dcterms:modified>
</cp:coreProperties>
</file>